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3" r:id="rId2"/>
    <p:sldId id="274" r:id="rId3"/>
    <p:sldId id="275" r:id="rId4"/>
    <p:sldId id="276" r:id="rId5"/>
    <p:sldId id="279" r:id="rId6"/>
    <p:sldId id="281" r:id="rId7"/>
    <p:sldId id="282" r:id="rId8"/>
    <p:sldId id="280" r:id="rId9"/>
    <p:sldId id="283" r:id="rId10"/>
    <p:sldId id="284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tel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cxnSp>
        <p:nvCxnSpPr>
          <p:cNvPr id="8" name="Rechte verbindingslijn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ijdelijke aanduiding voor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61CF-181D-499C-ABE4-A731A67AF92F}" type="datetimeFigureOut">
              <a:rPr lang="nl-NL" smtClean="0"/>
              <a:pPr/>
              <a:t>26-6-2013</a:t>
            </a:fld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E8E5C5-3F9A-4D4A-81BA-350B25F1CAA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61CF-181D-499C-ABE4-A731A67AF92F}" type="datetimeFigureOut">
              <a:rPr lang="nl-NL" smtClean="0"/>
              <a:pPr/>
              <a:t>26-6-2013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E5C5-3F9A-4D4A-81BA-350B25F1CAA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61CF-181D-499C-ABE4-A731A67AF92F}" type="datetimeFigureOut">
              <a:rPr lang="nl-NL" smtClean="0"/>
              <a:pPr/>
              <a:t>26-6-2013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E5C5-3F9A-4D4A-81BA-350B25F1CAA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inhoud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13361CF-181D-499C-ABE4-A731A67AF92F}" type="datetimeFigureOut">
              <a:rPr lang="nl-NL" smtClean="0"/>
              <a:pPr/>
              <a:t>26-6-2013</a:t>
            </a:fld>
            <a:endParaRPr lang="nl-NL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EE8E5C5-3F9A-4D4A-81BA-350B25F1CAA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61CF-181D-499C-ABE4-A731A67AF92F}" type="datetimeFigureOut">
              <a:rPr lang="nl-NL" smtClean="0"/>
              <a:pPr/>
              <a:t>26-6-2013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E5C5-3F9A-4D4A-81BA-350B25F1CAA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61CF-181D-499C-ABE4-A731A67AF92F}" type="datetimeFigureOut">
              <a:rPr lang="nl-NL" smtClean="0"/>
              <a:pPr/>
              <a:t>26-6-2013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E5C5-3F9A-4D4A-81BA-350B25F1CAA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E5C5-3F9A-4D4A-81BA-350B25F1CAA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61CF-181D-499C-ABE4-A731A67AF92F}" type="datetimeFigureOut">
              <a:rPr lang="nl-NL" smtClean="0"/>
              <a:pPr/>
              <a:t>26-6-2013</a:t>
            </a:fld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2" name="Tijdelijke aanduiding voor inhoud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34" name="Tijdelijke aanduiding voor inhoud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cxnSp>
        <p:nvCxnSpPr>
          <p:cNvPr id="10" name="Rechte verbindingslijn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61CF-181D-499C-ABE4-A731A67AF92F}" type="datetimeFigureOut">
              <a:rPr lang="nl-NL" smtClean="0"/>
              <a:pPr/>
              <a:t>26-6-2013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E5C5-3F9A-4D4A-81BA-350B25F1CAA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61CF-181D-499C-ABE4-A731A67AF92F}" type="datetimeFigureOut">
              <a:rPr lang="nl-NL" smtClean="0"/>
              <a:pPr/>
              <a:t>26-6-2013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E5C5-3F9A-4D4A-81BA-350B25F1CAA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jdelijke aanduiding voor inhoud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1" name="Titel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13361CF-181D-499C-ABE4-A731A67AF92F}" type="datetimeFigureOut">
              <a:rPr lang="nl-NL" smtClean="0"/>
              <a:pPr/>
              <a:t>26-6-2013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E8E5C5-3F9A-4D4A-81BA-350B25F1CAA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61CF-181D-499C-ABE4-A731A67AF92F}" type="datetimeFigureOut">
              <a:rPr lang="nl-NL" smtClean="0"/>
              <a:pPr/>
              <a:t>26-6-2013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E8E5C5-3F9A-4D4A-81BA-350B25F1CAA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4" name="Tijdelijke aanduiding voor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3361CF-181D-499C-ABE4-A731A67AF92F}" type="datetimeFigureOut">
              <a:rPr lang="nl-NL" smtClean="0"/>
              <a:pPr/>
              <a:t>26-6-2013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EE8E5C5-3F9A-4D4A-81BA-350B25F1CAA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5" name="Tijdelijke aanduiding voor titel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5" Type="http://schemas.openxmlformats.org/officeDocument/2006/relationships/image" Target="../media/image1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jpeg"/><Relationship Id="rId11" Type="http://schemas.openxmlformats.org/officeDocument/2006/relationships/image" Target="../media/image16.jpe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Chronologie</a:t>
            </a:r>
            <a:endParaRPr lang="nl-N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3787170" y="1988840"/>
            <a:ext cx="27290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                        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3787170" y="3244334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                        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1140830" y="2594775"/>
            <a:ext cx="1800200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6541430" y="2594775"/>
            <a:ext cx="1800200" cy="79208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4741230" y="2594775"/>
            <a:ext cx="1800200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2941030" y="2594775"/>
            <a:ext cx="1800200" cy="792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 descr="Jag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861048"/>
            <a:ext cx="1656184" cy="1171159"/>
          </a:xfrm>
          <a:prstGeom prst="rect">
            <a:avLst/>
          </a:prstGeom>
        </p:spPr>
      </p:pic>
      <p:pic>
        <p:nvPicPr>
          <p:cNvPr id="15" name="Afbeelding 14" descr="Mesolithicum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3861048"/>
            <a:ext cx="1756941" cy="1047576"/>
          </a:xfrm>
          <a:prstGeom prst="rect">
            <a:avLst/>
          </a:prstGeom>
        </p:spPr>
      </p:pic>
      <p:pic>
        <p:nvPicPr>
          <p:cNvPr id="16" name="Afbeelding 15" descr="bandkeramie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8" y="3861048"/>
            <a:ext cx="1014996" cy="832297"/>
          </a:xfrm>
          <a:prstGeom prst="rect">
            <a:avLst/>
          </a:prstGeom>
        </p:spPr>
      </p:pic>
      <p:pic>
        <p:nvPicPr>
          <p:cNvPr id="17" name="Afbeelding 16" descr="boekenschrif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04248" y="3789040"/>
            <a:ext cx="1316378" cy="1008112"/>
          </a:xfrm>
          <a:prstGeom prst="rect">
            <a:avLst/>
          </a:prstGeom>
        </p:spPr>
      </p:pic>
      <p:sp>
        <p:nvSpPr>
          <p:cNvPr id="18" name="Tekstvak 17"/>
          <p:cNvSpPr txBox="1"/>
          <p:nvPr/>
        </p:nvSpPr>
        <p:spPr>
          <a:xfrm>
            <a:off x="827584" y="1628800"/>
            <a:ext cx="864096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10.000 v.Chr.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7812360" y="1628800"/>
            <a:ext cx="864096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2.000 v.Chr.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6084168" y="1628800"/>
            <a:ext cx="864096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4.000 v.Chr.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4283968" y="1628800"/>
            <a:ext cx="864096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6.000 v.Chr.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2490810" y="1628800"/>
            <a:ext cx="864096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8.000 v.Chr.</a:t>
            </a:r>
            <a:endParaRPr lang="nl-NL" dirty="0"/>
          </a:p>
        </p:txBody>
      </p:sp>
      <p:cxnSp>
        <p:nvCxnSpPr>
          <p:cNvPr id="28" name="Rechte verbindingslijn 27"/>
          <p:cNvCxnSpPr/>
          <p:nvPr/>
        </p:nvCxnSpPr>
        <p:spPr>
          <a:xfrm flipV="1">
            <a:off x="1159684" y="2276872"/>
            <a:ext cx="0" cy="288032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 flipV="1">
            <a:off x="1154573" y="2636912"/>
            <a:ext cx="0" cy="1224136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>
            <a:stCxn id="17" idx="0"/>
            <a:endCxn id="9" idx="0"/>
          </p:cNvCxnSpPr>
          <p:nvPr/>
        </p:nvCxnSpPr>
        <p:spPr>
          <a:xfrm flipH="1" flipV="1">
            <a:off x="7441530" y="2594775"/>
            <a:ext cx="20907" cy="119426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 flipV="1">
            <a:off x="5364088" y="2636912"/>
            <a:ext cx="0" cy="1224136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>
            <a:stCxn id="15" idx="0"/>
          </p:cNvCxnSpPr>
          <p:nvPr/>
        </p:nvCxnSpPr>
        <p:spPr>
          <a:xfrm flipH="1" flipV="1">
            <a:off x="3707904" y="2636912"/>
            <a:ext cx="14375" cy="1224136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 flipV="1">
            <a:off x="8344356" y="2276872"/>
            <a:ext cx="0" cy="288032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 flipV="1">
            <a:off x="6544156" y="2276872"/>
            <a:ext cx="0" cy="288032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 flipV="1">
            <a:off x="4738050" y="2276872"/>
            <a:ext cx="0" cy="288032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 flipV="1">
            <a:off x="2954773" y="2276872"/>
            <a:ext cx="0" cy="288032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kstvak 47"/>
          <p:cNvSpPr txBox="1"/>
          <p:nvPr/>
        </p:nvSpPr>
        <p:spPr>
          <a:xfrm>
            <a:off x="3242010" y="2348880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rgbClr val="FF0000"/>
                </a:solidFill>
              </a:rPr>
              <a:t>8.000 v.Chr.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49" name="Tekstvak 48"/>
          <p:cNvSpPr txBox="1"/>
          <p:nvPr/>
        </p:nvSpPr>
        <p:spPr>
          <a:xfrm>
            <a:off x="1115616" y="2276872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rgbClr val="FF0000"/>
                </a:solidFill>
              </a:rPr>
              <a:t>10.000 v.Chr.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50" name="Tekstvak 49"/>
          <p:cNvSpPr txBox="1"/>
          <p:nvPr/>
        </p:nvSpPr>
        <p:spPr>
          <a:xfrm>
            <a:off x="7020272" y="2276872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rgbClr val="FF0000"/>
                </a:solidFill>
              </a:rPr>
              <a:t>3.000 v.Chr.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51" name="Tekstvak 50"/>
          <p:cNvSpPr txBox="1"/>
          <p:nvPr/>
        </p:nvSpPr>
        <p:spPr>
          <a:xfrm>
            <a:off x="4932040" y="2348880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rgbClr val="FF0000"/>
                </a:solidFill>
              </a:rPr>
              <a:t>5.300 v.Chr.</a:t>
            </a:r>
            <a:endParaRPr lang="nl-NL" sz="1200" dirty="0">
              <a:solidFill>
                <a:srgbClr val="FF0000"/>
              </a:solidFill>
            </a:endParaRPr>
          </a:p>
        </p:txBody>
      </p:sp>
      <p:pic>
        <p:nvPicPr>
          <p:cNvPr id="55" name="Afbeelding 54" descr="Pictogram Tijdvak 0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08172" y="5660120"/>
            <a:ext cx="720080" cy="720080"/>
          </a:xfrm>
          <a:prstGeom prst="rect">
            <a:avLst/>
          </a:prstGeom>
        </p:spPr>
      </p:pic>
      <p:pic>
        <p:nvPicPr>
          <p:cNvPr id="56" name="Afbeelding 55" descr="Pictogram Tijdvak 0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28252" y="5661248"/>
            <a:ext cx="720080" cy="720080"/>
          </a:xfrm>
          <a:prstGeom prst="rect">
            <a:avLst/>
          </a:prstGeom>
        </p:spPr>
      </p:pic>
      <p:pic>
        <p:nvPicPr>
          <p:cNvPr id="57" name="Afbeelding 56" descr="Pictogram Tijdvak 0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696804" y="5661248"/>
            <a:ext cx="720080" cy="720080"/>
          </a:xfrm>
          <a:prstGeom prst="rect">
            <a:avLst/>
          </a:prstGeom>
        </p:spPr>
      </p:pic>
      <p:pic>
        <p:nvPicPr>
          <p:cNvPr id="58" name="Afbeelding 57" descr="Pictogram Tijdvak 01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16884" y="5661248"/>
            <a:ext cx="720080" cy="720080"/>
          </a:xfrm>
          <a:prstGeom prst="rect">
            <a:avLst/>
          </a:prstGeom>
        </p:spPr>
      </p:pic>
      <p:pic>
        <p:nvPicPr>
          <p:cNvPr id="60" name="Afbeelding 59" descr="Pictogram Tijdvak 01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448332" y="5661248"/>
            <a:ext cx="720080" cy="720080"/>
          </a:xfrm>
          <a:prstGeom prst="rect">
            <a:avLst/>
          </a:prstGeom>
        </p:spPr>
      </p:pic>
      <p:pic>
        <p:nvPicPr>
          <p:cNvPr id="61" name="Afbeelding 60" descr="Pictogram Tijdvak 01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168412" y="5661248"/>
            <a:ext cx="720080" cy="720080"/>
          </a:xfrm>
          <a:prstGeom prst="rect">
            <a:avLst/>
          </a:prstGeom>
        </p:spPr>
      </p:pic>
      <p:pic>
        <p:nvPicPr>
          <p:cNvPr id="62" name="Afbeelding 61" descr="Pictogram Tijdvak 01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888492" y="5661248"/>
            <a:ext cx="720080" cy="720080"/>
          </a:xfrm>
          <a:prstGeom prst="rect">
            <a:avLst/>
          </a:prstGeom>
        </p:spPr>
      </p:pic>
      <p:pic>
        <p:nvPicPr>
          <p:cNvPr id="63" name="Afbeelding 62" descr="Pictogram Tijdvak 0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608572" y="5661248"/>
            <a:ext cx="720080" cy="720080"/>
          </a:xfrm>
          <a:prstGeom prst="rect">
            <a:avLst/>
          </a:prstGeom>
        </p:spPr>
      </p:pic>
      <p:pic>
        <p:nvPicPr>
          <p:cNvPr id="64" name="Afbeelding 63" descr="Pictogram Tijdvak 01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328652" y="5661248"/>
            <a:ext cx="720080" cy="720080"/>
          </a:xfrm>
          <a:prstGeom prst="rect">
            <a:avLst/>
          </a:prstGeom>
        </p:spPr>
      </p:pic>
      <p:pic>
        <p:nvPicPr>
          <p:cNvPr id="65" name="Afbeelding 64" descr="Pictogram Tijdvak 01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5976724" y="5661248"/>
            <a:ext cx="720080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Opdracht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467544" y="1772816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Karel de Grote werd keizer in het jaar 800</a:t>
            </a:r>
          </a:p>
          <a:p>
            <a:r>
              <a:rPr lang="nl-NL" sz="2400" dirty="0" smtClean="0"/>
              <a:t>Welke eeuw was dat?</a:t>
            </a:r>
            <a:endParaRPr lang="nl-NL" sz="2400" dirty="0"/>
          </a:p>
        </p:txBody>
      </p:sp>
      <p:sp>
        <p:nvSpPr>
          <p:cNvPr id="4" name="Tekstvak 3"/>
          <p:cNvSpPr txBox="1"/>
          <p:nvPr/>
        </p:nvSpPr>
        <p:spPr>
          <a:xfrm>
            <a:off x="428587" y="5388890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Rome werd gesticht in het jaar 753 v. Chr.</a:t>
            </a:r>
          </a:p>
          <a:p>
            <a:r>
              <a:rPr lang="nl-NL" sz="2400" dirty="0" smtClean="0"/>
              <a:t>Welke eeuw was dat?</a:t>
            </a:r>
            <a:endParaRPr lang="nl-NL" sz="2400" dirty="0"/>
          </a:p>
        </p:txBody>
      </p:sp>
      <p:sp>
        <p:nvSpPr>
          <p:cNvPr id="5" name="Tekstvak 4"/>
          <p:cNvSpPr txBox="1"/>
          <p:nvPr/>
        </p:nvSpPr>
        <p:spPr>
          <a:xfrm>
            <a:off x="467544" y="2984686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De VOC werd opgericht in het jaar 1602</a:t>
            </a:r>
          </a:p>
          <a:p>
            <a:r>
              <a:rPr lang="nl-NL" sz="2400" dirty="0" smtClean="0"/>
              <a:t>Welke eeuw was dat?</a:t>
            </a:r>
            <a:endParaRPr lang="nl-NL" sz="2400" dirty="0"/>
          </a:p>
        </p:txBody>
      </p:sp>
      <p:sp>
        <p:nvSpPr>
          <p:cNvPr id="6" name="Tekstvak 5"/>
          <p:cNvSpPr txBox="1"/>
          <p:nvPr/>
        </p:nvSpPr>
        <p:spPr>
          <a:xfrm>
            <a:off x="450621" y="4175771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De Bataafse Opstand begon in het jaar 69</a:t>
            </a:r>
          </a:p>
          <a:p>
            <a:r>
              <a:rPr lang="nl-NL" sz="2400" dirty="0" smtClean="0"/>
              <a:t>Welke eeuw was dat?</a:t>
            </a:r>
            <a:endParaRPr lang="nl-NL" sz="2400" dirty="0"/>
          </a:p>
        </p:txBody>
      </p:sp>
      <p:sp>
        <p:nvSpPr>
          <p:cNvPr id="7" name="Tekstvak 6"/>
          <p:cNvSpPr txBox="1"/>
          <p:nvPr/>
        </p:nvSpPr>
        <p:spPr>
          <a:xfrm>
            <a:off x="6156176" y="1772816"/>
            <a:ext cx="280831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nl-NL" sz="2800" b="1" baseline="30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nl-NL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eeuw</a:t>
            </a:r>
          </a:p>
          <a:p>
            <a:endParaRPr lang="nl-NL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nl-NL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nl-NL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r>
              <a:rPr lang="nl-NL" sz="2800" b="1" baseline="30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nl-NL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eeuw</a:t>
            </a:r>
          </a:p>
          <a:p>
            <a:endParaRPr lang="nl-NL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nl-NL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nl-NL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nl-NL" sz="2800" b="1" baseline="30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nl-NL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eeuw </a:t>
            </a:r>
            <a:r>
              <a:rPr lang="nl-NL" sz="2800" b="1" u="db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Chr</a:t>
            </a:r>
            <a:r>
              <a:rPr lang="nl-NL" sz="2800" b="1" u="db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nl-NL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nl-NL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nl-NL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nl-NL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nl-NL" sz="2800" b="1" baseline="30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nl-NL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eeuw </a:t>
            </a:r>
            <a:r>
              <a:rPr lang="nl-NL" sz="2800" b="1" u="db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v.Chr.</a:t>
            </a:r>
            <a:endParaRPr lang="nl-NL" sz="2800" b="1" u="db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Chronologie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395536" y="1628800"/>
            <a:ext cx="367240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 err="1" smtClean="0"/>
              <a:t>Chronos</a:t>
            </a:r>
            <a:r>
              <a:rPr lang="nl-NL" sz="2400" dirty="0" smtClean="0"/>
              <a:t> = tijd	</a:t>
            </a:r>
          </a:p>
          <a:p>
            <a:r>
              <a:rPr lang="nl-NL" sz="2400" i="1" dirty="0" err="1" smtClean="0"/>
              <a:t>Logia</a:t>
            </a:r>
            <a:r>
              <a:rPr lang="nl-NL" sz="2400" dirty="0" smtClean="0"/>
              <a:t> = wetenschap</a:t>
            </a:r>
          </a:p>
          <a:p>
            <a:endParaRPr lang="nl-NL" sz="2400" dirty="0" smtClean="0"/>
          </a:p>
          <a:p>
            <a:r>
              <a:rPr lang="nl-NL" sz="2400" dirty="0" smtClean="0"/>
              <a:t>De </a:t>
            </a:r>
            <a:r>
              <a:rPr lang="nl-NL" sz="2400" dirty="0" smtClean="0">
                <a:solidFill>
                  <a:srgbClr val="FFFF00"/>
                </a:solidFill>
              </a:rPr>
              <a:t>tijdrekenkunde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Van oud naar jong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Van oud naar nieuw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Van vroeger naar later</a:t>
            </a:r>
          </a:p>
          <a:p>
            <a:endParaRPr lang="nl-NL" sz="2400" dirty="0" smtClean="0"/>
          </a:p>
          <a:p>
            <a:r>
              <a:rPr lang="nl-NL" sz="2400" dirty="0" smtClean="0"/>
              <a:t>Griekse god </a:t>
            </a:r>
            <a:r>
              <a:rPr lang="nl-NL" sz="2400" dirty="0" err="1" smtClean="0"/>
              <a:t>Chronos</a:t>
            </a:r>
            <a:endParaRPr lang="nl-NL" sz="2400" dirty="0" smtClean="0"/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Vleugels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Zandloper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Zeis</a:t>
            </a:r>
          </a:p>
          <a:p>
            <a:endParaRPr lang="nl-NL" sz="2400" dirty="0"/>
          </a:p>
        </p:txBody>
      </p:sp>
      <p:pic>
        <p:nvPicPr>
          <p:cNvPr id="4" name="Afbeelding 3" descr="Chronos - Vadertje Tij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1124744"/>
            <a:ext cx="5010316" cy="51125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Chronologie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395536" y="980728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Om gebeurtenissen uit het verleden overzichtelijk te ordenen maken we bij het vak geschiedenis vaak gebruik van een </a:t>
            </a:r>
            <a:r>
              <a:rPr lang="nl-NL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chronologische volgorde</a:t>
            </a:r>
            <a:r>
              <a:rPr lang="nl-NL" sz="2400" dirty="0" smtClean="0"/>
              <a:t>.</a:t>
            </a:r>
          </a:p>
          <a:p>
            <a:r>
              <a:rPr lang="nl-NL" sz="2400" dirty="0" smtClean="0"/>
              <a:t>Dat is een volgorde van oud naar nieuw.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467544" y="3356992"/>
            <a:ext cx="7128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We kunnen lijstjes maken…</a:t>
            </a:r>
          </a:p>
          <a:p>
            <a:endParaRPr lang="nl-NL" sz="2400" dirty="0" smtClean="0"/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 </a:t>
            </a:r>
            <a:r>
              <a:rPr lang="nl-NL" sz="2400" i="1" dirty="0" smtClean="0"/>
              <a:t>Grotschilderingen van </a:t>
            </a:r>
            <a:r>
              <a:rPr lang="nl-NL" sz="2400" i="1" dirty="0" err="1" smtClean="0"/>
              <a:t>Lascaux</a:t>
            </a:r>
            <a:endParaRPr lang="nl-NL" sz="2400" i="1" dirty="0" smtClean="0"/>
          </a:p>
          <a:p>
            <a:pPr>
              <a:buFont typeface="Arial" pitchFamily="34" charset="0"/>
              <a:buChar char="•"/>
            </a:pPr>
            <a:r>
              <a:rPr lang="nl-NL" sz="2400" i="1" dirty="0" smtClean="0"/>
              <a:t> Midden-steentijd</a:t>
            </a:r>
          </a:p>
          <a:p>
            <a:pPr>
              <a:buFont typeface="Arial" pitchFamily="34" charset="0"/>
              <a:buChar char="•"/>
            </a:pPr>
            <a:r>
              <a:rPr lang="nl-NL" sz="2400" i="1" dirty="0" smtClean="0"/>
              <a:t> Bandkeramische cultuur</a:t>
            </a:r>
          </a:p>
          <a:p>
            <a:pPr>
              <a:buFont typeface="Arial" pitchFamily="34" charset="0"/>
              <a:buChar char="•"/>
            </a:pPr>
            <a:r>
              <a:rPr lang="nl-NL" sz="2400" i="1" dirty="0" smtClean="0"/>
              <a:t> Ontwikkeling van hiërogliefenschrift</a:t>
            </a:r>
          </a:p>
        </p:txBody>
      </p:sp>
      <p:sp>
        <p:nvSpPr>
          <p:cNvPr id="41" name="Tekstvak 40"/>
          <p:cNvSpPr txBox="1"/>
          <p:nvPr/>
        </p:nvSpPr>
        <p:spPr>
          <a:xfrm>
            <a:off x="539552" y="2636912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…of een </a:t>
            </a:r>
            <a:r>
              <a:rPr lang="nl-NL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tijdbalk</a:t>
            </a:r>
            <a:endParaRPr lang="nl-NL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Rechthoek 41"/>
          <p:cNvSpPr/>
          <p:nvPr/>
        </p:nvSpPr>
        <p:spPr>
          <a:xfrm>
            <a:off x="3859178" y="3645024"/>
            <a:ext cx="27290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                        </a:t>
            </a:r>
            <a:endParaRPr lang="nl-NL" dirty="0"/>
          </a:p>
        </p:txBody>
      </p:sp>
      <p:sp>
        <p:nvSpPr>
          <p:cNvPr id="43" name="Rechthoek 42"/>
          <p:cNvSpPr/>
          <p:nvPr/>
        </p:nvSpPr>
        <p:spPr>
          <a:xfrm>
            <a:off x="3859178" y="4900518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                        </a:t>
            </a:r>
            <a:endParaRPr lang="nl-NL" dirty="0"/>
          </a:p>
        </p:txBody>
      </p:sp>
      <p:sp>
        <p:nvSpPr>
          <p:cNvPr id="44" name="Rechthoek 43"/>
          <p:cNvSpPr/>
          <p:nvPr/>
        </p:nvSpPr>
        <p:spPr>
          <a:xfrm>
            <a:off x="1212838" y="4250959"/>
            <a:ext cx="1800200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Rechthoek 44"/>
          <p:cNvSpPr/>
          <p:nvPr/>
        </p:nvSpPr>
        <p:spPr>
          <a:xfrm>
            <a:off x="6613438" y="4250959"/>
            <a:ext cx="1800200" cy="79208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Rechthoek 45"/>
          <p:cNvSpPr/>
          <p:nvPr/>
        </p:nvSpPr>
        <p:spPr>
          <a:xfrm>
            <a:off x="4813238" y="4250959"/>
            <a:ext cx="1800200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Rechthoek 46"/>
          <p:cNvSpPr/>
          <p:nvPr/>
        </p:nvSpPr>
        <p:spPr>
          <a:xfrm>
            <a:off x="3013038" y="4250959"/>
            <a:ext cx="1800200" cy="792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8" name="Afbeelding 47" descr="Jag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5517232"/>
            <a:ext cx="1656184" cy="1171159"/>
          </a:xfrm>
          <a:prstGeom prst="rect">
            <a:avLst/>
          </a:prstGeom>
        </p:spPr>
      </p:pic>
      <p:pic>
        <p:nvPicPr>
          <p:cNvPr id="49" name="Afbeelding 48" descr="Mesolithicum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5517232"/>
            <a:ext cx="1756941" cy="1047576"/>
          </a:xfrm>
          <a:prstGeom prst="rect">
            <a:avLst/>
          </a:prstGeom>
        </p:spPr>
      </p:pic>
      <p:pic>
        <p:nvPicPr>
          <p:cNvPr id="50" name="Afbeelding 49" descr="bandkeramie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76056" y="5517232"/>
            <a:ext cx="1014996" cy="832297"/>
          </a:xfrm>
          <a:prstGeom prst="rect">
            <a:avLst/>
          </a:prstGeom>
        </p:spPr>
      </p:pic>
      <p:pic>
        <p:nvPicPr>
          <p:cNvPr id="51" name="Afbeelding 50" descr="boekenschrif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76256" y="5445224"/>
            <a:ext cx="1316378" cy="1008112"/>
          </a:xfrm>
          <a:prstGeom prst="rect">
            <a:avLst/>
          </a:prstGeom>
        </p:spPr>
      </p:pic>
      <p:sp>
        <p:nvSpPr>
          <p:cNvPr id="52" name="Tekstvak 51"/>
          <p:cNvSpPr txBox="1"/>
          <p:nvPr/>
        </p:nvSpPr>
        <p:spPr>
          <a:xfrm>
            <a:off x="899592" y="3284984"/>
            <a:ext cx="864096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10.000 v.Chr.</a:t>
            </a:r>
            <a:endParaRPr lang="nl-NL" dirty="0"/>
          </a:p>
        </p:txBody>
      </p:sp>
      <p:sp>
        <p:nvSpPr>
          <p:cNvPr id="53" name="Tekstvak 52"/>
          <p:cNvSpPr txBox="1"/>
          <p:nvPr/>
        </p:nvSpPr>
        <p:spPr>
          <a:xfrm>
            <a:off x="7884368" y="3284984"/>
            <a:ext cx="864096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2.000 v.Chr.</a:t>
            </a:r>
            <a:endParaRPr lang="nl-NL" dirty="0"/>
          </a:p>
        </p:txBody>
      </p:sp>
      <p:sp>
        <p:nvSpPr>
          <p:cNvPr id="54" name="Tekstvak 53"/>
          <p:cNvSpPr txBox="1"/>
          <p:nvPr/>
        </p:nvSpPr>
        <p:spPr>
          <a:xfrm>
            <a:off x="6156176" y="3284984"/>
            <a:ext cx="864096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4.000 v.Chr.</a:t>
            </a:r>
            <a:endParaRPr lang="nl-NL" dirty="0"/>
          </a:p>
        </p:txBody>
      </p:sp>
      <p:sp>
        <p:nvSpPr>
          <p:cNvPr id="55" name="Tekstvak 54"/>
          <p:cNvSpPr txBox="1"/>
          <p:nvPr/>
        </p:nvSpPr>
        <p:spPr>
          <a:xfrm>
            <a:off x="4355976" y="3284984"/>
            <a:ext cx="864096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6.000 v.Chr.</a:t>
            </a:r>
            <a:endParaRPr lang="nl-NL" dirty="0"/>
          </a:p>
        </p:txBody>
      </p:sp>
      <p:sp>
        <p:nvSpPr>
          <p:cNvPr id="56" name="Tekstvak 55"/>
          <p:cNvSpPr txBox="1"/>
          <p:nvPr/>
        </p:nvSpPr>
        <p:spPr>
          <a:xfrm>
            <a:off x="2562818" y="3284984"/>
            <a:ext cx="864096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8.000 v.Chr.</a:t>
            </a:r>
            <a:endParaRPr lang="nl-NL" dirty="0"/>
          </a:p>
        </p:txBody>
      </p:sp>
      <p:cxnSp>
        <p:nvCxnSpPr>
          <p:cNvPr id="57" name="Rechte verbindingslijn 56"/>
          <p:cNvCxnSpPr/>
          <p:nvPr/>
        </p:nvCxnSpPr>
        <p:spPr>
          <a:xfrm flipV="1">
            <a:off x="1231692" y="3933056"/>
            <a:ext cx="0" cy="288032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echte verbindingslijn 57"/>
          <p:cNvCxnSpPr/>
          <p:nvPr/>
        </p:nvCxnSpPr>
        <p:spPr>
          <a:xfrm flipV="1">
            <a:off x="1226581" y="4293096"/>
            <a:ext cx="0" cy="1224136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>
            <a:stCxn id="51" idx="0"/>
            <a:endCxn id="45" idx="0"/>
          </p:cNvCxnSpPr>
          <p:nvPr/>
        </p:nvCxnSpPr>
        <p:spPr>
          <a:xfrm flipH="1" flipV="1">
            <a:off x="7513538" y="4250959"/>
            <a:ext cx="20907" cy="119426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59"/>
          <p:cNvCxnSpPr/>
          <p:nvPr/>
        </p:nvCxnSpPr>
        <p:spPr>
          <a:xfrm flipV="1">
            <a:off x="5436096" y="4293096"/>
            <a:ext cx="0" cy="1224136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echte verbindingslijn 60"/>
          <p:cNvCxnSpPr>
            <a:stCxn id="49" idx="0"/>
          </p:cNvCxnSpPr>
          <p:nvPr/>
        </p:nvCxnSpPr>
        <p:spPr>
          <a:xfrm flipH="1" flipV="1">
            <a:off x="3779912" y="4293096"/>
            <a:ext cx="14375" cy="1224136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echte verbindingslijn 61"/>
          <p:cNvCxnSpPr/>
          <p:nvPr/>
        </p:nvCxnSpPr>
        <p:spPr>
          <a:xfrm flipV="1">
            <a:off x="8416364" y="3933056"/>
            <a:ext cx="0" cy="288032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echte verbindingslijn 62"/>
          <p:cNvCxnSpPr/>
          <p:nvPr/>
        </p:nvCxnSpPr>
        <p:spPr>
          <a:xfrm flipV="1">
            <a:off x="6616164" y="3933056"/>
            <a:ext cx="0" cy="288032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echte verbindingslijn 63"/>
          <p:cNvCxnSpPr/>
          <p:nvPr/>
        </p:nvCxnSpPr>
        <p:spPr>
          <a:xfrm flipV="1">
            <a:off x="4810058" y="3933056"/>
            <a:ext cx="0" cy="288032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echte verbindingslijn 64"/>
          <p:cNvCxnSpPr/>
          <p:nvPr/>
        </p:nvCxnSpPr>
        <p:spPr>
          <a:xfrm flipV="1">
            <a:off x="3026781" y="3933056"/>
            <a:ext cx="0" cy="288032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kstvak 65"/>
          <p:cNvSpPr txBox="1"/>
          <p:nvPr/>
        </p:nvSpPr>
        <p:spPr>
          <a:xfrm>
            <a:off x="3314018" y="4005064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rgbClr val="FF0000"/>
                </a:solidFill>
              </a:rPr>
              <a:t>8.000 v.Chr.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1187624" y="3933056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rgbClr val="FF0000"/>
                </a:solidFill>
              </a:rPr>
              <a:t>10.000 v.Chr.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68" name="Tekstvak 67"/>
          <p:cNvSpPr txBox="1"/>
          <p:nvPr/>
        </p:nvSpPr>
        <p:spPr>
          <a:xfrm>
            <a:off x="7092280" y="3933056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rgbClr val="FF0000"/>
                </a:solidFill>
              </a:rPr>
              <a:t>3.000 v.Chr.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69" name="Tekstvak 68"/>
          <p:cNvSpPr txBox="1"/>
          <p:nvPr/>
        </p:nvSpPr>
        <p:spPr>
          <a:xfrm>
            <a:off x="5004048" y="4005064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rgbClr val="FF0000"/>
                </a:solidFill>
              </a:rPr>
              <a:t>5.300 v.Chr.</a:t>
            </a:r>
            <a:endParaRPr lang="nl-NL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41" grpId="0"/>
      <p:bldP spid="42" grpId="0"/>
      <p:bldP spid="43" grpId="0"/>
      <p:bldP spid="44" grpId="0" animBg="1"/>
      <p:bldP spid="45" grpId="0" animBg="1"/>
      <p:bldP spid="46" grpId="0" animBg="1"/>
      <p:bldP spid="47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66" grpId="0"/>
      <p:bldP spid="67" grpId="0"/>
      <p:bldP spid="68" grpId="0"/>
      <p:bldP spid="6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Periode en Tijdvak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467544" y="908720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De geschiedenis verdelen we in </a:t>
            </a:r>
            <a:r>
              <a:rPr lang="nl-NL" sz="2400" u="sng" dirty="0" smtClean="0">
                <a:solidFill>
                  <a:srgbClr val="FFFF00"/>
                </a:solidFill>
              </a:rPr>
              <a:t>5 periodes </a:t>
            </a:r>
            <a:r>
              <a:rPr lang="nl-NL" sz="2400" dirty="0" smtClean="0"/>
              <a:t>en in </a:t>
            </a:r>
            <a:r>
              <a:rPr lang="nl-NL" sz="2400" u="sng" dirty="0" smtClean="0">
                <a:solidFill>
                  <a:srgbClr val="FFFF00"/>
                </a:solidFill>
              </a:rPr>
              <a:t>10 tijdvakken</a:t>
            </a:r>
            <a:r>
              <a:rPr lang="nl-NL" sz="2400" dirty="0" smtClean="0"/>
              <a:t>.</a:t>
            </a:r>
          </a:p>
          <a:p>
            <a:endParaRPr lang="nl-NL" sz="2400" dirty="0"/>
          </a:p>
        </p:txBody>
      </p:sp>
      <p:sp>
        <p:nvSpPr>
          <p:cNvPr id="5" name="Tekstvak 4"/>
          <p:cNvSpPr txBox="1"/>
          <p:nvPr/>
        </p:nvSpPr>
        <p:spPr>
          <a:xfrm>
            <a:off x="395536" y="1628800"/>
            <a:ext cx="3456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sz="2400" dirty="0" smtClean="0"/>
              <a:t>Prehistorie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400" dirty="0" smtClean="0"/>
              <a:t>Oudheid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400" dirty="0" smtClean="0"/>
              <a:t>Middeleeuwen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400" dirty="0" smtClean="0"/>
              <a:t>Vroegmoderne tijd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400" dirty="0" smtClean="0"/>
              <a:t>Moderne tijd</a:t>
            </a:r>
            <a:endParaRPr lang="nl-NL" sz="2400" dirty="0"/>
          </a:p>
        </p:txBody>
      </p:sp>
      <p:sp>
        <p:nvSpPr>
          <p:cNvPr id="34" name="Tekstvak 33"/>
          <p:cNvSpPr txBox="1"/>
          <p:nvPr/>
        </p:nvSpPr>
        <p:spPr>
          <a:xfrm>
            <a:off x="3347864" y="1484784"/>
            <a:ext cx="5400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sz="2400" dirty="0" smtClean="0"/>
              <a:t>Tijd van jagers en boeren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400" dirty="0" smtClean="0"/>
              <a:t>Tijd van Grieken en Romeinen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400" dirty="0" smtClean="0"/>
              <a:t>Tijd van monniken en ridders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400" dirty="0" smtClean="0"/>
              <a:t>Tijd van steden en staten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400" dirty="0" smtClean="0"/>
              <a:t>Tijd van ontdekkers en hervormers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400" dirty="0" smtClean="0"/>
              <a:t>Tijd van regenten en vorsten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400" dirty="0" smtClean="0"/>
              <a:t>Tijd van pruiken en revoluties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400" dirty="0" smtClean="0"/>
              <a:t>Tijd van burgers en stoommachines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400" dirty="0" smtClean="0"/>
              <a:t>Tijd van de wereldoorlogen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400" dirty="0" smtClean="0"/>
              <a:t>Tijd van televisie en computer</a:t>
            </a:r>
          </a:p>
        </p:txBody>
      </p:sp>
      <p:pic>
        <p:nvPicPr>
          <p:cNvPr id="35" name="Afbeelding 34" descr="Pictogram Tijdvak 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8172" y="5660120"/>
            <a:ext cx="720080" cy="720080"/>
          </a:xfrm>
          <a:prstGeom prst="rect">
            <a:avLst/>
          </a:prstGeom>
        </p:spPr>
      </p:pic>
      <p:pic>
        <p:nvPicPr>
          <p:cNvPr id="36" name="Afbeelding 35" descr="Pictogram Tijdvak 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28252" y="5661248"/>
            <a:ext cx="720080" cy="720080"/>
          </a:xfrm>
          <a:prstGeom prst="rect">
            <a:avLst/>
          </a:prstGeom>
        </p:spPr>
      </p:pic>
      <p:pic>
        <p:nvPicPr>
          <p:cNvPr id="37" name="Afbeelding 36" descr="Pictogram Tijdvak 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96804" y="5661248"/>
            <a:ext cx="720080" cy="720080"/>
          </a:xfrm>
          <a:prstGeom prst="rect">
            <a:avLst/>
          </a:prstGeom>
        </p:spPr>
      </p:pic>
      <p:pic>
        <p:nvPicPr>
          <p:cNvPr id="38" name="Afbeelding 37" descr="Pictogram Tijdvak 0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416884" y="5661248"/>
            <a:ext cx="720080" cy="720080"/>
          </a:xfrm>
          <a:prstGeom prst="rect">
            <a:avLst/>
          </a:prstGeom>
        </p:spPr>
      </p:pic>
      <p:pic>
        <p:nvPicPr>
          <p:cNvPr id="39" name="Afbeelding 38" descr="Pictogram Tijdvak 0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448332" y="5661248"/>
            <a:ext cx="720080" cy="720080"/>
          </a:xfrm>
          <a:prstGeom prst="rect">
            <a:avLst/>
          </a:prstGeom>
        </p:spPr>
      </p:pic>
      <p:pic>
        <p:nvPicPr>
          <p:cNvPr id="40" name="Afbeelding 39" descr="Pictogram Tijdvak 0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168412" y="5661248"/>
            <a:ext cx="720080" cy="720080"/>
          </a:xfrm>
          <a:prstGeom prst="rect">
            <a:avLst/>
          </a:prstGeom>
        </p:spPr>
      </p:pic>
      <p:pic>
        <p:nvPicPr>
          <p:cNvPr id="41" name="Afbeelding 40" descr="Pictogram Tijdvak 0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888492" y="5661248"/>
            <a:ext cx="720080" cy="720080"/>
          </a:xfrm>
          <a:prstGeom prst="rect">
            <a:avLst/>
          </a:prstGeom>
        </p:spPr>
      </p:pic>
      <p:pic>
        <p:nvPicPr>
          <p:cNvPr id="42" name="Afbeelding 41" descr="Pictogram Tijdvak 01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608572" y="5661248"/>
            <a:ext cx="720080" cy="720080"/>
          </a:xfrm>
          <a:prstGeom prst="rect">
            <a:avLst/>
          </a:prstGeom>
        </p:spPr>
      </p:pic>
      <p:pic>
        <p:nvPicPr>
          <p:cNvPr id="43" name="Afbeelding 42" descr="Pictogram Tijdvak 01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328652" y="5661248"/>
            <a:ext cx="720080" cy="720080"/>
          </a:xfrm>
          <a:prstGeom prst="rect">
            <a:avLst/>
          </a:prstGeom>
        </p:spPr>
      </p:pic>
      <p:pic>
        <p:nvPicPr>
          <p:cNvPr id="44" name="Afbeelding 43" descr="Pictogram Tijdvak 01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976724" y="5661248"/>
            <a:ext cx="720080" cy="720080"/>
          </a:xfrm>
          <a:prstGeom prst="rect">
            <a:avLst/>
          </a:prstGeom>
        </p:spPr>
      </p:pic>
      <p:sp>
        <p:nvSpPr>
          <p:cNvPr id="45" name="Tekstvak 44"/>
          <p:cNvSpPr txBox="1"/>
          <p:nvPr/>
        </p:nvSpPr>
        <p:spPr>
          <a:xfrm>
            <a:off x="1331640" y="5589240"/>
            <a:ext cx="662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Ieder tijdvak heeft een </a:t>
            </a:r>
            <a:r>
              <a:rPr lang="nl-NL" sz="2400" b="1" dirty="0" smtClean="0">
                <a:solidFill>
                  <a:srgbClr val="FF0000"/>
                </a:solidFill>
              </a:rPr>
              <a:t>pictogram</a:t>
            </a:r>
            <a:r>
              <a:rPr lang="nl-NL" sz="2400" dirty="0" smtClean="0"/>
              <a:t>:</a:t>
            </a:r>
          </a:p>
          <a:p>
            <a:r>
              <a:rPr lang="nl-NL" sz="2400" dirty="0" smtClean="0"/>
              <a:t>Een afbeelding waaraan je het kunt herkennen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4" grpId="0"/>
      <p:bldP spid="45" grpId="0"/>
      <p:bldP spid="4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Periode en Tijdvak</a:t>
            </a:r>
            <a:endParaRPr lang="nl-NL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/>
        </p:nvGraphicFramePr>
        <p:xfrm>
          <a:off x="539552" y="1397000"/>
          <a:ext cx="4032448" cy="4840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</a:tblGrid>
              <a:tr h="440028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Tijdvak</a:t>
                      </a:r>
                      <a:endParaRPr lang="nl-NL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440028">
                <a:tc>
                  <a:txBody>
                    <a:bodyPr/>
                    <a:lstStyle/>
                    <a:p>
                      <a:r>
                        <a:rPr lang="nl-NL" dirty="0" smtClean="0"/>
                        <a:t>Tijd</a:t>
                      </a:r>
                      <a:r>
                        <a:rPr lang="nl-NL" baseline="0" dirty="0" smtClean="0"/>
                        <a:t> van j</a:t>
                      </a:r>
                      <a:r>
                        <a:rPr lang="nl-NL" dirty="0" smtClean="0"/>
                        <a:t>agers en boeren</a:t>
                      </a:r>
                      <a:endParaRPr lang="nl-NL" dirty="0"/>
                    </a:p>
                  </a:txBody>
                  <a:tcPr/>
                </a:tc>
              </a:tr>
              <a:tr h="440028">
                <a:tc>
                  <a:txBody>
                    <a:bodyPr/>
                    <a:lstStyle/>
                    <a:p>
                      <a:r>
                        <a:rPr lang="nl-NL" dirty="0" smtClean="0"/>
                        <a:t>Tijd van Grieken en Romeinen</a:t>
                      </a:r>
                      <a:endParaRPr lang="nl-NL" dirty="0"/>
                    </a:p>
                  </a:txBody>
                  <a:tcPr/>
                </a:tc>
              </a:tr>
              <a:tr h="440028">
                <a:tc>
                  <a:txBody>
                    <a:bodyPr/>
                    <a:lstStyle/>
                    <a:p>
                      <a:r>
                        <a:rPr lang="nl-NL" dirty="0" smtClean="0"/>
                        <a:t>Tijd van </a:t>
                      </a:r>
                      <a:r>
                        <a:rPr lang="nl-NL" dirty="0" smtClean="0"/>
                        <a:t>monniken en ridders</a:t>
                      </a:r>
                      <a:endParaRPr lang="nl-NL" dirty="0"/>
                    </a:p>
                  </a:txBody>
                  <a:tcPr/>
                </a:tc>
              </a:tr>
              <a:tr h="440028">
                <a:tc>
                  <a:txBody>
                    <a:bodyPr/>
                    <a:lstStyle/>
                    <a:p>
                      <a:r>
                        <a:rPr lang="nl-NL" dirty="0" smtClean="0"/>
                        <a:t>Tijd van </a:t>
                      </a:r>
                      <a:r>
                        <a:rPr lang="nl-NL" dirty="0" smtClean="0"/>
                        <a:t>steden en staten</a:t>
                      </a:r>
                      <a:endParaRPr lang="nl-NL" dirty="0"/>
                    </a:p>
                  </a:txBody>
                  <a:tcPr/>
                </a:tc>
              </a:tr>
              <a:tr h="440028">
                <a:tc>
                  <a:txBody>
                    <a:bodyPr/>
                    <a:lstStyle/>
                    <a:p>
                      <a:r>
                        <a:rPr lang="nl-NL" dirty="0" smtClean="0"/>
                        <a:t>Tijd van ontdekkers en hervormers</a:t>
                      </a:r>
                      <a:endParaRPr lang="nl-NL" dirty="0"/>
                    </a:p>
                  </a:txBody>
                  <a:tcPr/>
                </a:tc>
              </a:tr>
              <a:tr h="440028">
                <a:tc>
                  <a:txBody>
                    <a:bodyPr/>
                    <a:lstStyle/>
                    <a:p>
                      <a:r>
                        <a:rPr lang="nl-NL" dirty="0" smtClean="0"/>
                        <a:t>Tijd van regenten en vorsten</a:t>
                      </a:r>
                      <a:endParaRPr lang="nl-NL" dirty="0"/>
                    </a:p>
                  </a:txBody>
                  <a:tcPr/>
                </a:tc>
              </a:tr>
              <a:tr h="440028">
                <a:tc>
                  <a:txBody>
                    <a:bodyPr/>
                    <a:lstStyle/>
                    <a:p>
                      <a:r>
                        <a:rPr lang="nl-NL" dirty="0" smtClean="0"/>
                        <a:t>Tijd van pruiken en revoluties</a:t>
                      </a:r>
                      <a:endParaRPr lang="nl-NL" dirty="0"/>
                    </a:p>
                  </a:txBody>
                  <a:tcPr/>
                </a:tc>
              </a:tr>
              <a:tr h="440028">
                <a:tc>
                  <a:txBody>
                    <a:bodyPr/>
                    <a:lstStyle/>
                    <a:p>
                      <a:r>
                        <a:rPr lang="nl-NL" dirty="0" smtClean="0"/>
                        <a:t>Tijd van burgers en stoommachines</a:t>
                      </a:r>
                      <a:endParaRPr lang="nl-NL" dirty="0"/>
                    </a:p>
                  </a:txBody>
                  <a:tcPr/>
                </a:tc>
              </a:tr>
              <a:tr h="440028">
                <a:tc>
                  <a:txBody>
                    <a:bodyPr/>
                    <a:lstStyle/>
                    <a:p>
                      <a:r>
                        <a:rPr lang="nl-NL" dirty="0" smtClean="0"/>
                        <a:t>Tijd van de wereldoorlogen</a:t>
                      </a:r>
                      <a:endParaRPr lang="nl-NL" dirty="0"/>
                    </a:p>
                  </a:txBody>
                  <a:tcPr/>
                </a:tc>
              </a:tr>
              <a:tr h="440028">
                <a:tc>
                  <a:txBody>
                    <a:bodyPr/>
                    <a:lstStyle/>
                    <a:p>
                      <a:r>
                        <a:rPr lang="nl-NL" dirty="0" smtClean="0"/>
                        <a:t>Tijd van televisie en computer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4644008" y="1412776"/>
            <a:ext cx="2520280" cy="40011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Periode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644008" y="1844824"/>
            <a:ext cx="2520280" cy="40011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Prehistorie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4644008" y="2276872"/>
            <a:ext cx="2520280" cy="40011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Oudheid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4644008" y="2708920"/>
            <a:ext cx="2520280" cy="89255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Middeleeuwen</a:t>
            </a:r>
          </a:p>
          <a:p>
            <a:endParaRPr lang="nl-NL" sz="1400" dirty="0" smtClean="0"/>
          </a:p>
          <a:p>
            <a:endParaRPr lang="nl-NL" dirty="0" smtClean="0"/>
          </a:p>
        </p:txBody>
      </p:sp>
      <p:sp>
        <p:nvSpPr>
          <p:cNvPr id="9" name="Tekstvak 8"/>
          <p:cNvSpPr txBox="1"/>
          <p:nvPr/>
        </p:nvSpPr>
        <p:spPr>
          <a:xfrm>
            <a:off x="4644008" y="3573016"/>
            <a:ext cx="2520280" cy="138499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Vroegmoderne tijd</a:t>
            </a:r>
          </a:p>
          <a:p>
            <a:endParaRPr lang="nl-NL" sz="2000" dirty="0" smtClean="0"/>
          </a:p>
          <a:p>
            <a:endParaRPr lang="nl-NL" sz="1000" dirty="0" smtClean="0"/>
          </a:p>
          <a:p>
            <a:endParaRPr lang="nl-NL" sz="1600" dirty="0" smtClean="0"/>
          </a:p>
          <a:p>
            <a:endParaRPr lang="nl-NL" dirty="0" smtClean="0"/>
          </a:p>
        </p:txBody>
      </p:sp>
      <p:sp>
        <p:nvSpPr>
          <p:cNvPr id="10" name="Tekstvak 9"/>
          <p:cNvSpPr txBox="1"/>
          <p:nvPr/>
        </p:nvSpPr>
        <p:spPr>
          <a:xfrm>
            <a:off x="4644008" y="4941168"/>
            <a:ext cx="2520280" cy="123110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Moderne tijd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</p:txBody>
      </p:sp>
      <p:sp>
        <p:nvSpPr>
          <p:cNvPr id="11" name="Tekstvak 10"/>
          <p:cNvSpPr txBox="1"/>
          <p:nvPr/>
        </p:nvSpPr>
        <p:spPr>
          <a:xfrm>
            <a:off x="7236296" y="1844824"/>
            <a:ext cx="1368152" cy="1754326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i="1" dirty="0" smtClean="0">
                <a:solidFill>
                  <a:schemeClr val="bg1"/>
                </a:solidFill>
              </a:rPr>
              <a:t>Havo 1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7236296" y="3573016"/>
            <a:ext cx="1368152" cy="1415772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i="1" dirty="0" smtClean="0">
                <a:solidFill>
                  <a:schemeClr val="bg1"/>
                </a:solidFill>
              </a:rPr>
              <a:t>Havo 2</a:t>
            </a:r>
            <a:endParaRPr lang="nl-NL" dirty="0" smtClean="0"/>
          </a:p>
          <a:p>
            <a:endParaRPr lang="nl-NL" sz="1400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7236296" y="4941168"/>
            <a:ext cx="1368152" cy="1261884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i="1" dirty="0" smtClean="0">
                <a:solidFill>
                  <a:schemeClr val="bg1"/>
                </a:solidFill>
              </a:rPr>
              <a:t>Havo 3</a:t>
            </a:r>
            <a:endParaRPr lang="nl-NL" dirty="0" smtClean="0"/>
          </a:p>
          <a:p>
            <a:endParaRPr lang="nl-NL" sz="1100" dirty="0" smtClean="0"/>
          </a:p>
          <a:p>
            <a:endParaRPr lang="nl-NL" sz="800" dirty="0" smtClean="0"/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Periode en Tijdvak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467544" y="1772816"/>
            <a:ext cx="806489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Bij geschiedenis maken we gebruik </a:t>
            </a:r>
          </a:p>
          <a:p>
            <a:r>
              <a:rPr lang="nl-NL" sz="2400" dirty="0" smtClean="0"/>
              <a:t>van de </a:t>
            </a:r>
            <a:r>
              <a:rPr lang="nl-NL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christelijke jaartelling</a:t>
            </a:r>
            <a:r>
              <a:rPr lang="nl-NL" sz="2400" dirty="0" smtClean="0">
                <a:solidFill>
                  <a:srgbClr val="FFFF00"/>
                </a:solidFill>
              </a:rPr>
              <a:t>.</a:t>
            </a:r>
            <a:r>
              <a:rPr lang="nl-NL" sz="2400" dirty="0" smtClean="0"/>
              <a:t> </a:t>
            </a:r>
            <a:endParaRPr lang="nl-NL" sz="2400" dirty="0" smtClean="0"/>
          </a:p>
          <a:p>
            <a:r>
              <a:rPr lang="nl-NL" sz="2400" dirty="0" smtClean="0"/>
              <a:t>Die begint bij de geboorte van Jezus Christus in het jaar 1</a:t>
            </a:r>
          </a:p>
          <a:p>
            <a:r>
              <a:rPr lang="nl-NL" sz="1400" i="1" dirty="0" smtClean="0"/>
              <a:t>(ook al gaan we ervan uit dat Jezus 6 jaar eerder is geboren) </a:t>
            </a:r>
          </a:p>
          <a:p>
            <a:endParaRPr lang="nl-NL" sz="2400" dirty="0" smtClean="0">
              <a:solidFill>
                <a:srgbClr val="FFFF00"/>
              </a:solidFill>
            </a:endParaRPr>
          </a:p>
          <a:p>
            <a:r>
              <a:rPr lang="nl-NL" sz="2400" dirty="0" smtClean="0"/>
              <a:t>De jaren ervoor of erna krijgen een toevoeging: </a:t>
            </a:r>
          </a:p>
          <a:p>
            <a:r>
              <a:rPr lang="nl-NL" sz="2400" dirty="0" smtClean="0"/>
              <a:t>v.Chr. = voor Christus</a:t>
            </a:r>
          </a:p>
          <a:p>
            <a:r>
              <a:rPr lang="nl-NL" sz="2400" dirty="0" smtClean="0"/>
              <a:t>na Chr. = na Christus</a:t>
            </a:r>
          </a:p>
          <a:p>
            <a:endParaRPr lang="nl-NL" sz="2400" dirty="0" smtClean="0"/>
          </a:p>
          <a:p>
            <a:r>
              <a:rPr lang="nl-NL" sz="2400" dirty="0" smtClean="0"/>
              <a:t>We gebruiken na Chr. alleen als dat verwarring op zou kunnen leveren. Vanaf de periode de middeleeuwen gebruiken we eigenlijk geen na Chr. meer</a:t>
            </a:r>
          </a:p>
          <a:p>
            <a:endParaRPr lang="nl-NL" sz="2400" dirty="0" smtClean="0"/>
          </a:p>
          <a:p>
            <a:endParaRPr lang="nl-NL" sz="2400" dirty="0"/>
          </a:p>
        </p:txBody>
      </p:sp>
      <p:sp>
        <p:nvSpPr>
          <p:cNvPr id="19" name="Tekstvak 18"/>
          <p:cNvSpPr txBox="1"/>
          <p:nvPr/>
        </p:nvSpPr>
        <p:spPr>
          <a:xfrm>
            <a:off x="3419872" y="4221088"/>
            <a:ext cx="1800200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solidFill>
                  <a:schemeClr val="bg1"/>
                </a:solidFill>
              </a:rPr>
              <a:t>Geboorte Jezus Christus</a:t>
            </a:r>
          </a:p>
          <a:p>
            <a:pPr algn="ctr"/>
            <a:r>
              <a:rPr lang="nl-NL" b="1" dirty="0" smtClean="0">
                <a:solidFill>
                  <a:schemeClr val="bg1"/>
                </a:solidFill>
              </a:rPr>
              <a:t>Jaar 1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22" name="Rechthoek 21"/>
          <p:cNvSpPr/>
          <p:nvPr/>
        </p:nvSpPr>
        <p:spPr>
          <a:xfrm>
            <a:off x="1835696" y="5517232"/>
            <a:ext cx="2376264" cy="7920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Voor Christus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26" name="Rechthoek 25"/>
          <p:cNvSpPr/>
          <p:nvPr/>
        </p:nvSpPr>
        <p:spPr>
          <a:xfrm>
            <a:off x="4211960" y="5517232"/>
            <a:ext cx="2376264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Na Christus</a:t>
            </a:r>
            <a:endParaRPr lang="nl-NL" dirty="0">
              <a:solidFill>
                <a:srgbClr val="FF0000"/>
              </a:solidFill>
            </a:endParaRPr>
          </a:p>
        </p:txBody>
      </p:sp>
      <p:cxnSp>
        <p:nvCxnSpPr>
          <p:cNvPr id="18" name="Rechte verbindingslijn 17"/>
          <p:cNvCxnSpPr/>
          <p:nvPr/>
        </p:nvCxnSpPr>
        <p:spPr>
          <a:xfrm flipV="1">
            <a:off x="4211960" y="5157192"/>
            <a:ext cx="0" cy="115212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2" grpId="0" animBg="1"/>
      <p:bldP spid="22" grpId="1" animBg="1"/>
      <p:bldP spid="26" grpId="0" animBg="1"/>
      <p:bldP spid="2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Jaarrekenen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467544" y="1772816"/>
            <a:ext cx="80648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365 dagen = 1 jaar; de tijd die de aarde nodig heeft om 1 keer om de zon te draaien</a:t>
            </a:r>
          </a:p>
          <a:p>
            <a:endParaRPr lang="nl-NL" sz="2400" dirty="0" smtClean="0"/>
          </a:p>
          <a:p>
            <a:pPr algn="ctr"/>
            <a:r>
              <a:rPr lang="nl-NL" sz="2400" dirty="0" smtClean="0"/>
              <a:t>10 jaar = 1 </a:t>
            </a:r>
            <a:r>
              <a:rPr lang="nl-NL" sz="2400" dirty="0" smtClean="0">
                <a:solidFill>
                  <a:srgbClr val="FFFF00"/>
                </a:solidFill>
              </a:rPr>
              <a:t>decennium</a:t>
            </a:r>
          </a:p>
          <a:p>
            <a:pPr algn="ctr"/>
            <a:endParaRPr lang="nl-NL" sz="2400" dirty="0" smtClean="0"/>
          </a:p>
          <a:p>
            <a:pPr algn="ctr"/>
            <a:r>
              <a:rPr lang="nl-NL" sz="2400" dirty="0" smtClean="0"/>
              <a:t>100 jaar = 1 </a:t>
            </a:r>
            <a:r>
              <a:rPr lang="nl-NL" sz="2400" dirty="0" smtClean="0">
                <a:solidFill>
                  <a:srgbClr val="FFFF00"/>
                </a:solidFill>
              </a:rPr>
              <a:t>eeuw</a:t>
            </a:r>
          </a:p>
          <a:p>
            <a:pPr algn="ctr"/>
            <a:endParaRPr lang="nl-NL" sz="2400" dirty="0" smtClean="0"/>
          </a:p>
          <a:p>
            <a:pPr algn="ctr"/>
            <a:r>
              <a:rPr lang="nl-NL" sz="2400" dirty="0" smtClean="0"/>
              <a:t>1000 jaar = 1 </a:t>
            </a:r>
            <a:r>
              <a:rPr lang="nl-NL" sz="2400" dirty="0" smtClean="0">
                <a:solidFill>
                  <a:srgbClr val="FFFF00"/>
                </a:solidFill>
              </a:rPr>
              <a:t>millennium</a:t>
            </a:r>
            <a:endParaRPr lang="nl-NL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67544" y="620688"/>
            <a:ext cx="5400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We leven nu in het jaar 2013</a:t>
            </a:r>
          </a:p>
          <a:p>
            <a:endParaRPr lang="nl-NL" sz="2400" dirty="0" smtClean="0"/>
          </a:p>
          <a:p>
            <a:r>
              <a:rPr lang="nl-NL" sz="2400" dirty="0" smtClean="0"/>
              <a:t>Dat is de 21</a:t>
            </a:r>
            <a:r>
              <a:rPr lang="nl-NL" sz="2400" baseline="30000" dirty="0" smtClean="0"/>
              <a:t>e</a:t>
            </a:r>
            <a:r>
              <a:rPr lang="nl-NL" sz="2400" dirty="0" smtClean="0"/>
              <a:t> eeuw</a:t>
            </a:r>
          </a:p>
          <a:p>
            <a:endParaRPr lang="nl-NL" sz="2400" dirty="0" smtClean="0"/>
          </a:p>
          <a:p>
            <a:r>
              <a:rPr lang="nl-NL" sz="2400" dirty="0" smtClean="0"/>
              <a:t>Om van een jaar een eeuw te berekenen doe je het volgende:</a:t>
            </a:r>
          </a:p>
          <a:p>
            <a:endParaRPr lang="nl-NL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Streep de laatste 2 cijfers weg</a:t>
            </a:r>
          </a:p>
          <a:p>
            <a:pPr marL="457200" indent="-457200">
              <a:buFont typeface="+mj-lt"/>
              <a:buAutoNum type="arabicPeriod"/>
            </a:pPr>
            <a:endParaRPr lang="nl-NL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Je houdt nu de honderdtallen over</a:t>
            </a:r>
          </a:p>
          <a:p>
            <a:pPr marL="457200" indent="-457200">
              <a:buFont typeface="+mj-lt"/>
              <a:buAutoNum type="arabicPeriod"/>
            </a:pPr>
            <a:endParaRPr lang="nl-NL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Tel daar 1 bij op</a:t>
            </a:r>
          </a:p>
          <a:p>
            <a:pPr marL="457200" indent="-457200">
              <a:buFont typeface="+mj-lt"/>
              <a:buAutoNum type="arabicPeriod"/>
            </a:pPr>
            <a:endParaRPr lang="nl-NL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Je hebt de eeuw te pakken</a:t>
            </a:r>
            <a:endParaRPr lang="nl-NL" sz="2400" dirty="0"/>
          </a:p>
        </p:txBody>
      </p:sp>
      <p:sp>
        <p:nvSpPr>
          <p:cNvPr id="3" name="Rechthoek 2"/>
          <p:cNvSpPr/>
          <p:nvPr/>
        </p:nvSpPr>
        <p:spPr>
          <a:xfrm>
            <a:off x="5940152" y="1772816"/>
            <a:ext cx="5760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nl-NL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6300192" y="1772021"/>
            <a:ext cx="5760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0</a:t>
            </a:r>
            <a:endParaRPr lang="nl-NL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6981315" y="1756688"/>
            <a:ext cx="5760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nl-NL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6677155" y="1762594"/>
            <a:ext cx="5760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nl-NL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Vermenigvuldigen 6"/>
          <p:cNvSpPr/>
          <p:nvPr/>
        </p:nvSpPr>
        <p:spPr>
          <a:xfrm>
            <a:off x="6588224" y="1916832"/>
            <a:ext cx="1080120" cy="79208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6732240" y="1751577"/>
            <a:ext cx="8640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+1</a:t>
            </a:r>
            <a:endParaRPr lang="nl-NL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7414158" y="1778722"/>
            <a:ext cx="13681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 21</a:t>
            </a:r>
            <a:endParaRPr lang="nl-NL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7" grpId="1" animBg="1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1979712" y="980728"/>
            <a:ext cx="14594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nl-NL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84</a:t>
            </a:r>
            <a:endParaRPr lang="nl-NL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8" name="Vermenigvuldigen 7"/>
          <p:cNvSpPr/>
          <p:nvPr/>
        </p:nvSpPr>
        <p:spPr>
          <a:xfrm>
            <a:off x="2195736" y="980728"/>
            <a:ext cx="1008112" cy="108012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1807756" y="887481"/>
            <a:ext cx="64807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nl-NL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7</a:t>
            </a:r>
            <a:endParaRPr lang="nl-NL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2196531" y="909515"/>
            <a:ext cx="9361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nl-NL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+1</a:t>
            </a:r>
            <a:endParaRPr lang="nl-NL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2783612" y="925643"/>
            <a:ext cx="14594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nl-NL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= 8</a:t>
            </a:r>
            <a:endParaRPr lang="nl-NL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1043608" y="1988840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Het jaar 784 valt in de 8</a:t>
            </a:r>
            <a:r>
              <a:rPr lang="nl-NL" sz="2800" baseline="30000" dirty="0" smtClean="0"/>
              <a:t>e</a:t>
            </a:r>
            <a:r>
              <a:rPr lang="nl-NL" sz="2800" dirty="0" smtClean="0"/>
              <a:t> eeuw</a:t>
            </a:r>
            <a:endParaRPr lang="nl-NL" sz="2800" dirty="0"/>
          </a:p>
        </p:txBody>
      </p:sp>
      <p:sp>
        <p:nvSpPr>
          <p:cNvPr id="13" name="Tekstvak 12"/>
          <p:cNvSpPr txBox="1"/>
          <p:nvPr/>
        </p:nvSpPr>
        <p:spPr>
          <a:xfrm>
            <a:off x="1043608" y="2924944"/>
            <a:ext cx="74888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Bij een millennium berekenen doe je hetzelfde. Alleen streep je de laatste 3 cijfers weg, zodat je de duizendtallen overhoudt</a:t>
            </a:r>
            <a:endParaRPr lang="nl-NL" sz="2800" dirty="0"/>
          </a:p>
        </p:txBody>
      </p:sp>
      <p:sp>
        <p:nvSpPr>
          <p:cNvPr id="16" name="Rechthoek 15"/>
          <p:cNvSpPr/>
          <p:nvPr/>
        </p:nvSpPr>
        <p:spPr>
          <a:xfrm>
            <a:off x="1986334" y="4725144"/>
            <a:ext cx="4010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nl-NL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Rechthoek 16"/>
          <p:cNvSpPr/>
          <p:nvPr/>
        </p:nvSpPr>
        <p:spPr>
          <a:xfrm>
            <a:off x="2051720" y="4730255"/>
            <a:ext cx="16561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899</a:t>
            </a:r>
            <a:endParaRPr lang="nl-NL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Vermenigvuldigen 17"/>
          <p:cNvSpPr/>
          <p:nvPr/>
        </p:nvSpPr>
        <p:spPr>
          <a:xfrm flipV="1">
            <a:off x="1979712" y="4653136"/>
            <a:ext cx="1728192" cy="115212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2306701" y="4725144"/>
            <a:ext cx="79208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+1</a:t>
            </a:r>
            <a:endParaRPr lang="nl-NL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2859936" y="4725144"/>
            <a:ext cx="12241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= 2</a:t>
            </a:r>
            <a:endParaRPr lang="nl-NL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1259632" y="5805264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Het jaar 1899 valt in het 2</a:t>
            </a:r>
            <a:r>
              <a:rPr lang="nl-NL" sz="2800" baseline="30000" dirty="0" smtClean="0"/>
              <a:t>e</a:t>
            </a:r>
            <a:r>
              <a:rPr lang="nl-NL" sz="2800" dirty="0" smtClean="0"/>
              <a:t> millennium</a:t>
            </a: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0" grpId="0"/>
      <p:bldP spid="11" grpId="0"/>
      <p:bldP spid="12" grpId="0"/>
      <p:bldP spid="13" grpId="0"/>
      <p:bldP spid="16" grpId="0"/>
      <p:bldP spid="17" grpId="0"/>
      <p:bldP spid="17" grpId="1"/>
      <p:bldP spid="18" grpId="0" animBg="1"/>
      <p:bldP spid="18" grpId="1" animBg="1"/>
      <p:bldP spid="20" grpId="0"/>
      <p:bldP spid="21" grpId="0"/>
      <p:bldP spid="2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Grijswaarden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1130</TotalTime>
  <Words>572</Words>
  <Application>Microsoft Office PowerPoint</Application>
  <PresentationFormat>Diavoorstelling (4:3)</PresentationFormat>
  <Paragraphs>168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Papier</vt:lpstr>
      <vt:lpstr>Chronologie</vt:lpstr>
      <vt:lpstr>Chronologie</vt:lpstr>
      <vt:lpstr>Chronologie</vt:lpstr>
      <vt:lpstr>Periode en Tijdvak</vt:lpstr>
      <vt:lpstr>Periode en Tijdvak</vt:lpstr>
      <vt:lpstr>Periode en Tijdvak</vt:lpstr>
      <vt:lpstr>Jaarrekenen</vt:lpstr>
      <vt:lpstr>Dia 8</vt:lpstr>
      <vt:lpstr>Dia 9</vt:lpstr>
      <vt:lpstr>Opdracht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Ruffin</dc:creator>
  <cp:lastModifiedBy>Ruffin</cp:lastModifiedBy>
  <cp:revision>52</cp:revision>
  <dcterms:created xsi:type="dcterms:W3CDTF">2012-06-27T15:30:37Z</dcterms:created>
  <dcterms:modified xsi:type="dcterms:W3CDTF">2013-06-26T00:07:53Z</dcterms:modified>
</cp:coreProperties>
</file>